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y="10287000" cx="18288000"/>
  <p:notesSz cx="6858000" cy="9144000"/>
  <p:embeddedFontLst>
    <p:embeddedFont>
      <p:font typeface="Halant"/>
      <p:bold r:id="rId18"/>
    </p:embeddedFont>
    <p:embeddedFont>
      <p:font typeface="Inter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D1F4381-003C-4C13-ADA8-BC055A7CB3F8}">
  <a:tblStyle styleId="{DD1F4381-003C-4C13-ADA8-BC055A7CB3F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.fntdata"/><Relationship Id="rId11" Type="http://schemas.openxmlformats.org/officeDocument/2006/relationships/slide" Target="slides/slide4.xml"/><Relationship Id="rId22" Type="http://schemas.openxmlformats.org/officeDocument/2006/relationships/font" Target="fonts/Inter-boldItalic.fntdata"/><Relationship Id="rId10" Type="http://schemas.openxmlformats.org/officeDocument/2006/relationships/slide" Target="slides/slide3.xml"/><Relationship Id="rId21" Type="http://schemas.openxmlformats.org/officeDocument/2006/relationships/font" Target="fonts/Inter-italic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19" Type="http://schemas.openxmlformats.org/officeDocument/2006/relationships/font" Target="fonts/Inter-regular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Halant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8aa0eb1c76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28aa0eb1c76_0_2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f2ecdbd232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f2ecdbd232_0_3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001bb853c9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3001bb853c9_0_1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1246979a6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31246979a69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001bb853c9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3001bb853c9_0_2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8aa0eb1c7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28aa0eb1c76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8aa0eb1c76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g28aa0eb1c76_0_16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8aa0eb1c76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28aa0eb1c76_0_1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americanindian.si.edu/nk360/inka-water/explore-water-management/explore.cshtml" TargetMode="External"/><Relationship Id="rId4" Type="http://schemas.openxmlformats.org/officeDocument/2006/relationships/hyperlink" Target="https://www.britannica.com/place/Cahokia-Mounds" TargetMode="External"/><Relationship Id="rId5" Type="http://schemas.openxmlformats.org/officeDocument/2006/relationships/hyperlink" Target="https://www.oerproject.com/OER-Materials/OER-Media/HTML-Articles/Origins/Unit3/Teotihuacan-and-Classic-Mesoamerica?share=embed&amp;fromlesson=true" TargetMode="External"/><Relationship Id="rId6" Type="http://schemas.openxmlformats.org/officeDocument/2006/relationships/hyperlink" Target="https://www.nps.gov/subjects/fire/indigenous-fire-practices-shape-our-land.htm" TargetMode="External"/><Relationship Id="rId7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americanindian.si.edu/nk360/inka/pdf/inka-teachers-guide.pdf" TargetMode="External"/><Relationship Id="rId4" Type="http://schemas.openxmlformats.org/officeDocument/2006/relationships/hyperlink" Target="https://www.britannica.com/place/Cahokia-Mounds" TargetMode="External"/><Relationship Id="rId5" Type="http://schemas.openxmlformats.org/officeDocument/2006/relationships/hyperlink" Target="https://oneida-nsn.gov/our-ways/our-story/great-law-of-peace/" TargetMode="External"/><Relationship Id="rId6" Type="http://schemas.openxmlformats.org/officeDocument/2006/relationships/hyperlink" Target="https://www.georgiaencyclopedia.org/articles/history-archaeology/mississippian-period-overview/" TargetMode="External"/><Relationship Id="rId7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i36466.wixsite.com/learninglonghouse/iroquois-confederacy" TargetMode="External"/><Relationship Id="rId4" Type="http://schemas.openxmlformats.org/officeDocument/2006/relationships/hyperlink" Target="https://www.oxfordreference.com/display/10.1093/acref/9780195071986.001.0001/acref-9780195071986-e-0618#:~:text=On%20the%20Western%20Plains%2C%20pre,sometimes%20resided%20in%20palisaded%20villages" TargetMode="External"/><Relationship Id="rId5" Type="http://schemas.openxmlformats.org/officeDocument/2006/relationships/hyperlink" Target="https://oneida-nsn.gov/our-ways/our-story/great-law-of-peace/" TargetMode="External"/><Relationship Id="rId6" Type="http://schemas.openxmlformats.org/officeDocument/2006/relationships/hyperlink" Target="https://americanindian.si.edu/why-we-serve/topics/cultures-of-war/" TargetMode="External"/><Relationship Id="rId7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maya.nmai.si.edu/calendar/calendar-system" TargetMode="External"/><Relationship Id="rId4" Type="http://schemas.openxmlformats.org/officeDocument/2006/relationships/hyperlink" Target="https://indianexpress.com/article/world/indigenous-tribes-embraced-gender-fluidity-prior-to-colonisation-but-europeans-enforced-specific-gender-roles/" TargetMode="External"/><Relationship Id="rId5" Type="http://schemas.openxmlformats.org/officeDocument/2006/relationships/hyperlink" Target="https://dialogueinstitute.org/native-american-religions" TargetMode="External"/><Relationship Id="rId6" Type="http://schemas.openxmlformats.org/officeDocument/2006/relationships/hyperlink" Target="https://www.nal.usda.gov/collections/stories/three-sisters#:~:text=and%20the%20Southeast.-,The%20Iroquois%20and%20the%20Cherokee%20called%20corn%2C%20bean%2C%20and%20squash,squash%20throughout%20of%20the%20field." TargetMode="External"/><Relationship Id="rId7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7988" y="2843266"/>
            <a:ext cx="14079900" cy="3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7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INDIGENOUS SOCIETIES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481525" y="6560938"/>
            <a:ext cx="13654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1: The First Americans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4"/>
          <p:cNvSpPr txBox="1"/>
          <p:nvPr/>
        </p:nvSpPr>
        <p:spPr>
          <a:xfrm>
            <a:off x="2109200" y="3979950"/>
            <a:ext cx="9473400" cy="24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44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Inka Water Management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Cahokia Mounds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Teotihuacan and Classic Mesoamerica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  <a:hlinkClick r:id="rId6"/>
              </a:rPr>
              <a:t>Indigenous Fire Practices Shape our Land</a:t>
            </a:r>
            <a:endParaRPr sz="34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49" name="Google Shape;349;p3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50" name="Google Shape;350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51" name="Google Shape;351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2" name="Google Shape;352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53" name="Google Shape;353;p3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/>
            </a:p>
          </p:txBody>
        </p:sp>
      </p:grpSp>
      <p:sp>
        <p:nvSpPr>
          <p:cNvPr id="354" name="Google Shape;354;p34"/>
          <p:cNvSpPr/>
          <p:nvPr/>
        </p:nvSpPr>
        <p:spPr>
          <a:xfrm>
            <a:off x="1263762" y="-145860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5" name="Google Shape;355;p34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56" name="Google Shape;356;p34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357" name="Google Shape;357;p34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358" name="Google Shape;358;p34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59" name="Google Shape;359;p34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60" name="Google Shape;360;p34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61" name="Google Shape;361;p34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2" name="Google Shape;362;p34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63" name="Google Shape;363;p34"/>
          <p:cNvSpPr txBox="1"/>
          <p:nvPr/>
        </p:nvSpPr>
        <p:spPr>
          <a:xfrm>
            <a:off x="1263750" y="1485900"/>
            <a:ext cx="10541100" cy="22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PRISTINE WILDERNESS MYTH RESOURCES</a:t>
            </a:r>
            <a:endParaRPr b="1" sz="71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64" name="Google Shape;364;p34"/>
          <p:cNvSpPr/>
          <p:nvPr/>
        </p:nvSpPr>
        <p:spPr>
          <a:xfrm>
            <a:off x="11582600" y="2961300"/>
            <a:ext cx="6700500" cy="6429300"/>
          </a:xfrm>
          <a:prstGeom prst="rect">
            <a:avLst/>
          </a:prstGeom>
          <a:solidFill>
            <a:srgbClr val="E95C3D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Pristine Wilderness Myth</a:t>
            </a:r>
            <a:endParaRPr b="1"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Americas were a vast wilderness inhabited by small, scattered bands of Indigenous peoples who lived in harmony with nature, leaving it virtually unchanged by human activity.</a:t>
            </a:r>
            <a:endParaRPr b="1"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2091750" y="3990625"/>
            <a:ext cx="14104500" cy="30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what ways did tribes from various regions of North America exhibit similarities and differences in their cultures, traditions, and ways of life?</a:t>
            </a:r>
            <a:endParaRPr i="1" sz="5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5025" y="4515017"/>
            <a:ext cx="2477775" cy="24777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2" name="Google Shape;202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3" name="Google Shape;203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4" name="Google Shape;204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5" name="Google Shape;205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7" name="Google Shape;207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8" name="Google Shape;208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9" name="Google Shape;209;p27"/>
          <p:cNvSpPr txBox="1"/>
          <p:nvPr/>
        </p:nvSpPr>
        <p:spPr>
          <a:xfrm>
            <a:off x="295200" y="1673225"/>
            <a:ext cx="176976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900"/>
          </a:p>
        </p:txBody>
      </p:sp>
      <p:grpSp>
        <p:nvGrpSpPr>
          <p:cNvPr id="210" name="Google Shape;210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1" name="Google Shape;211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5" name="Google Shape;215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6" name="Google Shape;216;p27"/>
          <p:cNvSpPr txBox="1"/>
          <p:nvPr/>
        </p:nvSpPr>
        <p:spPr>
          <a:xfrm>
            <a:off x="4390650" y="4379305"/>
            <a:ext cx="7315200" cy="27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Inter"/>
                <a:ea typeface="Inter"/>
                <a:cs typeface="Inter"/>
                <a:sym typeface="Inter"/>
              </a:rPr>
              <a:t>Evaluating Evidence</a:t>
            </a:r>
            <a:endParaRPr b="1" sz="24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24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17" name="Google Shape;217;p27"/>
          <p:cNvPicPr preferRelativeResize="0"/>
          <p:nvPr/>
        </p:nvPicPr>
        <p:blipFill rotWithShape="1">
          <a:blip r:embed="rId5">
            <a:alphaModFix/>
          </a:blip>
          <a:srcRect b="10010" l="42022" r="26182" t="24689"/>
          <a:stretch/>
        </p:blipFill>
        <p:spPr>
          <a:xfrm>
            <a:off x="12548425" y="2931850"/>
            <a:ext cx="4446623" cy="584617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3" name="Google Shape;223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4" name="Google Shape;224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6" name="Google Shape;226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27" name="Google Shape;227;p28"/>
          <p:cNvSpPr/>
          <p:nvPr/>
        </p:nvSpPr>
        <p:spPr>
          <a:xfrm>
            <a:off x="-1648907" y="-4022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8" name="Google Shape;228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9" name="Google Shape;229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0" name="Google Shape;230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1" name="Google Shape;231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2" name="Google Shape;232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33" name="Google Shape;233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4" name="Google Shape;234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5" name="Google Shape;235;p28"/>
          <p:cNvSpPr txBox="1"/>
          <p:nvPr/>
        </p:nvSpPr>
        <p:spPr>
          <a:xfrm>
            <a:off x="139250" y="670875"/>
            <a:ext cx="173097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EVALUATING EVIDENCE </a:t>
            </a: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PRACTICE</a:t>
            </a:r>
            <a:endParaRPr/>
          </a:p>
        </p:txBody>
      </p:sp>
      <p:sp>
        <p:nvSpPr>
          <p:cNvPr id="236" name="Google Shape;236;p28"/>
          <p:cNvSpPr txBox="1"/>
          <p:nvPr/>
        </p:nvSpPr>
        <p:spPr>
          <a:xfrm>
            <a:off x="6673725" y="3232150"/>
            <a:ext cx="11271300" cy="54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1: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source.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2: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Fill in the historical event/topic/idea.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3: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Summarize the main argument of the author as the claim.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4: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source a second time looking for quotes where the author directly supports the claim.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5: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why the quotations support the claim.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6: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Consider other evidence the author could have used to support their argument. This can be something you know to be true or a hypothetical source that may exist but you are not sure of.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37" name="Google Shape;237;p28"/>
          <p:cNvPicPr preferRelativeResize="0"/>
          <p:nvPr/>
        </p:nvPicPr>
        <p:blipFill rotWithShape="1">
          <a:blip r:embed="rId4">
            <a:alphaModFix/>
          </a:blip>
          <a:srcRect b="17552" l="37973" r="33422" t="26527"/>
          <a:stretch/>
        </p:blipFill>
        <p:spPr>
          <a:xfrm>
            <a:off x="524551" y="2676500"/>
            <a:ext cx="3348449" cy="4362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38" name="Google Shape;238;p28"/>
          <p:cNvPicPr preferRelativeResize="0"/>
          <p:nvPr/>
        </p:nvPicPr>
        <p:blipFill rotWithShape="1">
          <a:blip r:embed="rId5">
            <a:alphaModFix/>
          </a:blip>
          <a:srcRect b="17662" l="38460" r="33159" t="26950"/>
          <a:stretch/>
        </p:blipFill>
        <p:spPr>
          <a:xfrm>
            <a:off x="2786400" y="4451359"/>
            <a:ext cx="3348449" cy="435522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9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4" name="Google Shape;244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45" name="Google Shape;245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6" name="Google Shape;246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47" name="Google Shape;247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8" name="Google Shape;248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49" name="Google Shape;249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0" name="Google Shape;250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51" name="Google Shape;251;p29"/>
          <p:cNvSpPr txBox="1"/>
          <p:nvPr/>
        </p:nvSpPr>
        <p:spPr>
          <a:xfrm>
            <a:off x="295200" y="3100125"/>
            <a:ext cx="17697600" cy="29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ACTIVITY #3</a:t>
            </a:r>
            <a:endParaRPr b="1" sz="79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MYTHBUSTERS</a:t>
            </a:r>
            <a:endParaRPr b="1" sz="79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52" name="Google Shape;252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53" name="Google Shape;253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54" name="Google Shape;254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6" name="Google Shape;256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57" name="Google Shape;257;p29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0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3" name="Google Shape;263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64" name="Google Shape;264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65" name="Google Shape;265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7" name="Google Shape;267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68" name="Google Shape;268;p30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9" name="Google Shape;269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70" name="Google Shape;270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1" name="Google Shape;271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2" name="Google Shape;272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3" name="Google Shape;273;p3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74" name="Google Shape;274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5" name="Google Shape;275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76" name="Google Shape;276;p30"/>
          <p:cNvSpPr txBox="1"/>
          <p:nvPr/>
        </p:nvSpPr>
        <p:spPr>
          <a:xfrm>
            <a:off x="2553980" y="5715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MYTHBUSTERS</a:t>
            </a:r>
            <a:endParaRPr/>
          </a:p>
        </p:txBody>
      </p:sp>
      <p:graphicFrame>
        <p:nvGraphicFramePr>
          <p:cNvPr id="277" name="Google Shape;277;p30"/>
          <p:cNvGraphicFramePr/>
          <p:nvPr/>
        </p:nvGraphicFramePr>
        <p:xfrm>
          <a:off x="348175" y="3347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{DD1F4381-003C-4C13-ADA8-BC055A7CB3F8}</a:tableStyleId>
              </a:tblPr>
              <a:tblGrid>
                <a:gridCol w="6714825"/>
                <a:gridCol w="67148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6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Anarchy Myth</a:t>
                      </a:r>
                      <a:endParaRPr b="1" sz="26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Native Americans lived in a state of anarchy without any form of structured government, laws, or order.</a:t>
                      </a:r>
                      <a:endParaRPr sz="26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6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Civilizing Myth</a:t>
                      </a:r>
                      <a:endParaRPr b="1" sz="26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26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Europeans brought civilization to the Indians, who lived in primitive conditions and lacked the advanced knowledge and cultural achievements of the Europeans.</a:t>
                      </a:r>
                      <a:endParaRPr sz="26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6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Savage Myth</a:t>
                      </a:r>
                      <a:endParaRPr b="1" sz="26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26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Indians were savage and warlike, engaging in constant battles and violent practices that justified European efforts to civilize and pacify them.</a:t>
                      </a:r>
                      <a:endParaRPr sz="2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6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Pristine Wilderness Myth</a:t>
                      </a:r>
                      <a:endParaRPr b="1" sz="26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26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Americas were a vast wilderness inhabited by small, scattered bands of Indigenous peoples who lived in harmony with nature, leaving it virtually unchanged by human activity.</a:t>
                      </a:r>
                      <a:endParaRPr sz="2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sp>
        <p:nvSpPr>
          <p:cNvPr id="278" name="Google Shape;278;p30"/>
          <p:cNvSpPr txBox="1"/>
          <p:nvPr/>
        </p:nvSpPr>
        <p:spPr>
          <a:xfrm>
            <a:off x="677800" y="2012550"/>
            <a:ext cx="16743900" cy="5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Choose 1 myth to learn about in more detail. Using the resources provided, complete the “Evaluating Evidence Graphic Organizer” to dispel the myth.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79" name="Google Shape;279;p30"/>
          <p:cNvSpPr txBox="1"/>
          <p:nvPr/>
        </p:nvSpPr>
        <p:spPr>
          <a:xfrm>
            <a:off x="348175" y="8767025"/>
            <a:ext cx="13429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Note: Myth adapted from </a:t>
            </a:r>
            <a:r>
              <a:rPr i="1" lang="en-US" sz="16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“All the Real Indians Died Off” and 20 other Myths About Native Americans</a:t>
            </a:r>
            <a:r>
              <a:rPr lang="en-US" sz="16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 by Roxanne Dunbar-Ortiz and Dina Gilio-Whitaker</a:t>
            </a:r>
            <a:endParaRPr/>
          </a:p>
        </p:txBody>
      </p:sp>
      <p:pic>
        <p:nvPicPr>
          <p:cNvPr id="280" name="Google Shape;280;p30"/>
          <p:cNvPicPr preferRelativeResize="0"/>
          <p:nvPr/>
        </p:nvPicPr>
        <p:blipFill rotWithShape="1">
          <a:blip r:embed="rId4">
            <a:alphaModFix/>
          </a:blip>
          <a:srcRect b="15181" l="41909" r="26112" t="23727"/>
          <a:stretch/>
        </p:blipFill>
        <p:spPr>
          <a:xfrm>
            <a:off x="14312797" y="3772900"/>
            <a:ext cx="3403704" cy="433403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1"/>
          <p:cNvSpPr txBox="1"/>
          <p:nvPr/>
        </p:nvSpPr>
        <p:spPr>
          <a:xfrm>
            <a:off x="2109200" y="3979950"/>
            <a:ext cx="8324100" cy="24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The Inka Road</a:t>
            </a:r>
            <a:endParaRPr sz="3400"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Cahokia Mounds</a:t>
            </a:r>
            <a:endParaRPr sz="3400"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lnSpc>
                <a:spcPct val="103571"/>
              </a:lnSpc>
              <a:spcBef>
                <a:spcPts val="1000"/>
              </a:spcBef>
              <a:spcAft>
                <a:spcPts val="0"/>
              </a:spcAft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Kayanlaˀ Kówa – Great Law of Peace</a:t>
            </a:r>
            <a:endParaRPr sz="3400">
              <a:solidFill>
                <a:srgbClr val="31254C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Mississippian Period</a:t>
            </a:r>
            <a:endParaRPr sz="34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86" name="Google Shape;286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87" name="Google Shape;287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88" name="Google Shape;288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9" name="Google Shape;289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0" name="Google Shape;290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/>
            </a:p>
          </p:txBody>
        </p:sp>
      </p:grpSp>
      <p:sp>
        <p:nvSpPr>
          <p:cNvPr id="291" name="Google Shape;291;p31"/>
          <p:cNvSpPr/>
          <p:nvPr/>
        </p:nvSpPr>
        <p:spPr>
          <a:xfrm>
            <a:off x="1263762" y="-145860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2" name="Google Shape;292;p31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3" name="Google Shape;293;p31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294" name="Google Shape;294;p31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295" name="Google Shape;295;p31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96" name="Google Shape;296;p31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7" name="Google Shape;297;p31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98" name="Google Shape;298;p31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9" name="Google Shape;299;p31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00" name="Google Shape;300;p31"/>
          <p:cNvSpPr txBox="1"/>
          <p:nvPr/>
        </p:nvSpPr>
        <p:spPr>
          <a:xfrm>
            <a:off x="2553977" y="1485900"/>
            <a:ext cx="8625600" cy="22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ANARCHY MYTH RESOURCES</a:t>
            </a:r>
            <a:endParaRPr sz="800"/>
          </a:p>
        </p:txBody>
      </p:sp>
      <p:sp>
        <p:nvSpPr>
          <p:cNvPr id="301" name="Google Shape;301;p31"/>
          <p:cNvSpPr/>
          <p:nvPr/>
        </p:nvSpPr>
        <p:spPr>
          <a:xfrm>
            <a:off x="11804800" y="2478950"/>
            <a:ext cx="6097200" cy="5385300"/>
          </a:xfrm>
          <a:prstGeom prst="rect">
            <a:avLst/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Anarchy Myth</a:t>
            </a:r>
            <a:endParaRPr b="1"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Native Americans lived in a state of anarchy without any form of structured government, laws, or order.</a:t>
            </a:r>
            <a:endParaRPr sz="4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2"/>
          <p:cNvSpPr txBox="1"/>
          <p:nvPr/>
        </p:nvSpPr>
        <p:spPr>
          <a:xfrm>
            <a:off x="2109200" y="3979950"/>
            <a:ext cx="8324100" cy="24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44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Iroquois Confederacy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Native American Wars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lnSpc>
                <a:spcPct val="10357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Kayanlaˀ Kówa – Great Law of Peace</a:t>
            </a:r>
            <a:endParaRPr sz="3400">
              <a:solidFill>
                <a:srgbClr val="31254C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Cultures of War</a:t>
            </a:r>
            <a:endParaRPr sz="34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07" name="Google Shape;307;p3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08" name="Google Shape;308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09" name="Google Shape;309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0" name="Google Shape;310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1" name="Google Shape;311;p3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/>
            </a:p>
          </p:txBody>
        </p:sp>
      </p:grpSp>
      <p:sp>
        <p:nvSpPr>
          <p:cNvPr id="312" name="Google Shape;312;p32"/>
          <p:cNvSpPr/>
          <p:nvPr/>
        </p:nvSpPr>
        <p:spPr>
          <a:xfrm>
            <a:off x="1263762" y="-145860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3" name="Google Shape;313;p32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14" name="Google Shape;314;p32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315" name="Google Shape;315;p32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316" name="Google Shape;316;p32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17" name="Google Shape;317;p32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8" name="Google Shape;318;p32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19" name="Google Shape;319;p32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0" name="Google Shape;320;p32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21" name="Google Shape;321;p32"/>
          <p:cNvSpPr txBox="1"/>
          <p:nvPr/>
        </p:nvSpPr>
        <p:spPr>
          <a:xfrm>
            <a:off x="2553977" y="1485900"/>
            <a:ext cx="8625600" cy="22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7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SAVAGE MYTH RESOURCES</a:t>
            </a:r>
            <a:endParaRPr sz="800"/>
          </a:p>
        </p:txBody>
      </p:sp>
      <p:sp>
        <p:nvSpPr>
          <p:cNvPr id="322" name="Google Shape;322;p32"/>
          <p:cNvSpPr/>
          <p:nvPr/>
        </p:nvSpPr>
        <p:spPr>
          <a:xfrm>
            <a:off x="11804800" y="2478950"/>
            <a:ext cx="6097200" cy="5385300"/>
          </a:xfrm>
          <a:prstGeom prst="rect">
            <a:avLst/>
          </a:prstGeom>
          <a:solidFill>
            <a:srgbClr val="6484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Savage Myth</a:t>
            </a:r>
            <a:endParaRPr b="1"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Indians were savage and warlike, engaging in constant battles and violent practices that justified European efforts to civilize and pacify them.</a:t>
            </a:r>
            <a:endParaRPr b="1"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3"/>
          <p:cNvSpPr txBox="1"/>
          <p:nvPr/>
        </p:nvSpPr>
        <p:spPr>
          <a:xfrm>
            <a:off x="2109200" y="3979950"/>
            <a:ext cx="9473400" cy="3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44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Maya Calendar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Indigenous Tribes Embraced Gender Fluidity Prior to Colonisation, But Europeans Enforced Specific Gender Roles</a:t>
            </a:r>
            <a:endParaRPr sz="3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Native American Religions</a:t>
            </a:r>
            <a:endParaRPr sz="3400">
              <a:latin typeface="Inter"/>
              <a:ea typeface="Inter"/>
              <a:cs typeface="Inter"/>
              <a:sym typeface="Inter"/>
            </a:endParaRPr>
          </a:p>
          <a:p>
            <a:pPr indent="-444500" lvl="0" marL="457200" rtl="0" algn="l">
              <a:spcBef>
                <a:spcPts val="1000"/>
              </a:spcBef>
              <a:spcAft>
                <a:spcPts val="1000"/>
              </a:spcAft>
              <a:buSzPts val="3400"/>
              <a:buFont typeface="Inter"/>
              <a:buChar char="●"/>
            </a:pPr>
            <a:r>
              <a:rPr lang="en-US" sz="34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The Three Sisters</a:t>
            </a:r>
            <a:endParaRPr sz="34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28" name="Google Shape;328;p33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29" name="Google Shape;329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30" name="Google Shape;330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1" name="Google Shape;331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32" name="Google Shape;332;p33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/>
            </a:p>
          </p:txBody>
        </p:sp>
      </p:grpSp>
      <p:sp>
        <p:nvSpPr>
          <p:cNvPr id="333" name="Google Shape;333;p33"/>
          <p:cNvSpPr/>
          <p:nvPr/>
        </p:nvSpPr>
        <p:spPr>
          <a:xfrm>
            <a:off x="1263762" y="-145860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4" name="Google Shape;334;p33"/>
          <p:cNvSpPr/>
          <p:nvPr/>
        </p:nvSpPr>
        <p:spPr>
          <a:xfrm>
            <a:off x="11804788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35" name="Google Shape;335;p33"/>
          <p:cNvGrpSpPr/>
          <p:nvPr/>
        </p:nvGrpSpPr>
        <p:grpSpPr>
          <a:xfrm>
            <a:off x="185402" y="-144662"/>
            <a:ext cx="937448" cy="10431660"/>
            <a:chOff x="0" y="-53378"/>
            <a:chExt cx="1249931" cy="13908880"/>
          </a:xfrm>
        </p:grpSpPr>
        <p:grpSp>
          <p:nvGrpSpPr>
            <p:cNvPr id="336" name="Google Shape;336;p33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337" name="Google Shape;337;p33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38" name="Google Shape;338;p33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39" name="Google Shape;339;p33"/>
            <p:cNvSpPr txBox="1"/>
            <p:nvPr/>
          </p:nvSpPr>
          <p:spPr>
            <a:xfrm rot="-5400000">
              <a:off x="-4005696" y="6720474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40" name="Google Shape;340;p33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41" name="Google Shape;341;p33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42" name="Google Shape;342;p33"/>
          <p:cNvSpPr txBox="1"/>
          <p:nvPr/>
        </p:nvSpPr>
        <p:spPr>
          <a:xfrm>
            <a:off x="2553977" y="1485900"/>
            <a:ext cx="8625600" cy="22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CIVILIZING</a:t>
            </a:r>
            <a:r>
              <a:rPr b="1" lang="en-US" sz="7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MYTH RESOURCES</a:t>
            </a:r>
            <a:endParaRPr b="1" sz="71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43" name="Google Shape;343;p33"/>
          <p:cNvSpPr/>
          <p:nvPr/>
        </p:nvSpPr>
        <p:spPr>
          <a:xfrm>
            <a:off x="12185800" y="2478950"/>
            <a:ext cx="6097200" cy="5721000"/>
          </a:xfrm>
          <a:prstGeom prst="rect">
            <a:avLst/>
          </a:prstGeom>
          <a:solidFill>
            <a:srgbClr val="F1AF4B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Civilizing Myth</a:t>
            </a:r>
            <a:endParaRPr b="1"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Europeans brought civilization to the Indians, who lived in primitive conditions and lacked the advanced knowledge and cultural achievements of the Europeans.</a:t>
            </a:r>
            <a:endParaRPr b="1" sz="4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